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7" r:id="rId4"/>
  </p:sldMasterIdLst>
  <p:notesMasterIdLst>
    <p:notesMasterId r:id="rId17"/>
  </p:notesMasterIdLst>
  <p:sldIdLst>
    <p:sldId id="278" r:id="rId5"/>
    <p:sldId id="279" r:id="rId6"/>
    <p:sldId id="280" r:id="rId7"/>
    <p:sldId id="306" r:id="rId8"/>
    <p:sldId id="285" r:id="rId9"/>
    <p:sldId id="289" r:id="rId10"/>
    <p:sldId id="304" r:id="rId11"/>
    <p:sldId id="305" r:id="rId12"/>
    <p:sldId id="307" r:id="rId13"/>
    <p:sldId id="300"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111" d="100"/>
          <a:sy n="111" d="100"/>
        </p:scale>
        <p:origin x="594" y="9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F2D7BB-C91C-486C-AA11-C7FDE83F99FA}" type="datetime1">
              <a:rPr lang="en-US" smtClean="0"/>
              <a:t>1/13/2024</a:t>
            </a:fld>
            <a:endParaRPr lang="en-US" dirty="0"/>
          </a:p>
        </p:txBody>
      </p:sp>
      <p:sp>
        <p:nvSpPr>
          <p:cNvPr id="5" name="Footer Placeholder 4"/>
          <p:cNvSpPr>
            <a:spLocks noGrp="1"/>
          </p:cNvSpPr>
          <p:nvPr>
            <p:ph type="ftr" sz="quarter" idx="11"/>
          </p:nvPr>
        </p:nvSpPr>
        <p:spPr/>
        <p:txBody>
          <a:bodyPr/>
          <a:lstStyle/>
          <a:p>
            <a:r>
              <a:rPr lang="en-US"/>
              <a:t>Laundry Service Mobile App</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
        <p:nvSpPr>
          <p:cNvPr id="13" name="Freeform: Shape 12">
            <a:extLst>
              <a:ext uri="{FF2B5EF4-FFF2-40B4-BE49-F238E27FC236}">
                <a16:creationId xmlns:a16="http://schemas.microsoft.com/office/drawing/2014/main" id="{457E5B67-2887-CE07-0BCC-F3F676143E1B}"/>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FD8575BA-F5B8-118E-0DD9-AF42678BDA15}"/>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528045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961C8E-925C-4678-A710-9457E219F1DB}" type="datetime1">
              <a:rPr lang="en-US" smtClean="0"/>
              <a:t>1/13/2024</a:t>
            </a:fld>
            <a:endParaRPr lang="en-US" dirty="0"/>
          </a:p>
        </p:txBody>
      </p:sp>
      <p:sp>
        <p:nvSpPr>
          <p:cNvPr id="5" name="Footer Placeholder 4"/>
          <p:cNvSpPr>
            <a:spLocks noGrp="1"/>
          </p:cNvSpPr>
          <p:nvPr>
            <p:ph type="ftr" sz="quarter" idx="11"/>
          </p:nvPr>
        </p:nvSpPr>
        <p:spPr/>
        <p:txBody>
          <a:bodyPr/>
          <a:lstStyle/>
          <a:p>
            <a:r>
              <a:rPr lang="en-US"/>
              <a:t>Laundry Service Mobile App</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691156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ED0E21-FF58-45D3-81BC-9C3F578B73B4}" type="datetime1">
              <a:rPr lang="en-US" smtClean="0"/>
              <a:t>1/13/2024</a:t>
            </a:fld>
            <a:endParaRPr lang="en-US" dirty="0"/>
          </a:p>
        </p:txBody>
      </p:sp>
      <p:sp>
        <p:nvSpPr>
          <p:cNvPr id="5" name="Footer Placeholder 4"/>
          <p:cNvSpPr>
            <a:spLocks noGrp="1"/>
          </p:cNvSpPr>
          <p:nvPr>
            <p:ph type="ftr" sz="quarter" idx="11"/>
          </p:nvPr>
        </p:nvSpPr>
        <p:spPr/>
        <p:txBody>
          <a:bodyPr/>
          <a:lstStyle/>
          <a:p>
            <a:r>
              <a:rPr lang="en-US"/>
              <a:t>Laundry Service Mobile App</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48017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9849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Laundry Service Mobile App</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2326525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733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Laundry Service Mobile App</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Laundry Service Mobile App</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Laundry Service Mobile App</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Laundry Service Mobile App</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46538F-0ABE-488B-83B3-C525E043EE2B}" type="datetime1">
              <a:rPr lang="en-US" smtClean="0"/>
              <a:t>1/13/2024</a:t>
            </a:fld>
            <a:endParaRPr lang="en-US" dirty="0"/>
          </a:p>
        </p:txBody>
      </p:sp>
      <p:sp>
        <p:nvSpPr>
          <p:cNvPr id="5" name="Footer Placeholder 4"/>
          <p:cNvSpPr>
            <a:spLocks noGrp="1"/>
          </p:cNvSpPr>
          <p:nvPr>
            <p:ph type="ftr" sz="quarter" idx="11"/>
          </p:nvPr>
        </p:nvSpPr>
        <p:spPr/>
        <p:txBody>
          <a:bodyPr/>
          <a:lstStyle/>
          <a:p>
            <a:r>
              <a:rPr lang="en-US"/>
              <a:t>Laundry Service Mobile App</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78058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Laundry Service Mobile App</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Laundry Service Mobile App</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B2F43CE-01B0-4816-B53C-10DAC230E133}" type="datetime1">
              <a:rPr lang="en-US" smtClean="0"/>
              <a:t>1/13/2024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Laundry Service Mobile App</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
        <p:nvSpPr>
          <p:cNvPr id="11" name="Freeform: Shape 10">
            <a:extLst>
              <a:ext uri="{FF2B5EF4-FFF2-40B4-BE49-F238E27FC236}">
                <a16:creationId xmlns:a16="http://schemas.microsoft.com/office/drawing/2014/main" id="{1EE4978C-24E0-66E1-5727-752E480CC43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D90A0DB8-17BC-256C-F1C9-39C41606423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D0D8551-48E4-F7DB-6EE1-AF0D34960B37}"/>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ABD33781-410F-6BBE-75D6-24E67891293A}"/>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5" name="Freeform: Shape 14">
            <a:extLst>
              <a:ext uri="{FF2B5EF4-FFF2-40B4-BE49-F238E27FC236}">
                <a16:creationId xmlns:a16="http://schemas.microsoft.com/office/drawing/2014/main" id="{126E5265-F537-F58A-5EF0-83DF2420C283}"/>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D89734D5-ABCD-18BF-63F4-0A4D20B505DF}"/>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039225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96090A-D193-4B80-B55B-65F5236E0D2F}" type="datetime1">
              <a:rPr lang="en-US" smtClean="0"/>
              <a:t>1/13/2024</a:t>
            </a:fld>
            <a:endParaRPr lang="en-US" dirty="0"/>
          </a:p>
        </p:txBody>
      </p:sp>
      <p:sp>
        <p:nvSpPr>
          <p:cNvPr id="6" name="Footer Placeholder 5"/>
          <p:cNvSpPr>
            <a:spLocks noGrp="1"/>
          </p:cNvSpPr>
          <p:nvPr>
            <p:ph type="ftr" sz="quarter" idx="11"/>
          </p:nvPr>
        </p:nvSpPr>
        <p:spPr/>
        <p:txBody>
          <a:bodyPr/>
          <a:lstStyle/>
          <a:p>
            <a:r>
              <a:rPr lang="en-US"/>
              <a:t>Laundry Service Mobile App</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97825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3B7B66-E7AB-49AC-8C53-B94E87C1774C}" type="datetime1">
              <a:rPr lang="en-US" smtClean="0"/>
              <a:t>1/13/2024</a:t>
            </a:fld>
            <a:endParaRPr lang="en-US" dirty="0"/>
          </a:p>
        </p:txBody>
      </p:sp>
      <p:sp>
        <p:nvSpPr>
          <p:cNvPr id="8" name="Footer Placeholder 7"/>
          <p:cNvSpPr>
            <a:spLocks noGrp="1"/>
          </p:cNvSpPr>
          <p:nvPr>
            <p:ph type="ftr" sz="quarter" idx="11"/>
          </p:nvPr>
        </p:nvSpPr>
        <p:spPr/>
        <p:txBody>
          <a:bodyPr/>
          <a:lstStyle/>
          <a:p>
            <a:r>
              <a:rPr lang="en-US"/>
              <a:t>Laundry Service Mobile App</a:t>
            </a:r>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
        <p:nvSpPr>
          <p:cNvPr id="2" name="Image 0" descr="preencoded.png">
            <a:extLst>
              <a:ext uri="{FF2B5EF4-FFF2-40B4-BE49-F238E27FC236}">
                <a16:creationId xmlns:a16="http://schemas.microsoft.com/office/drawing/2014/main" id="{5FCD17C5-5C48-3F54-506A-F4BF327C334F}"/>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78AEF9F2-EC49-057A-0EE0-340D01F9E46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2" name="Image 5" descr="preencoded.png">
            <a:extLst>
              <a:ext uri="{FF2B5EF4-FFF2-40B4-BE49-F238E27FC236}">
                <a16:creationId xmlns:a16="http://schemas.microsoft.com/office/drawing/2014/main" id="{C9D5E4C9-4BAF-AB79-D252-D3C84C7D0F49}"/>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a:extLst>
              <a:ext uri="{FF2B5EF4-FFF2-40B4-BE49-F238E27FC236}">
                <a16:creationId xmlns:a16="http://schemas.microsoft.com/office/drawing/2014/main" id="{2F5BD084-AF4E-135E-DE4F-26AC6CC508C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751329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3B5E68-2967-498B-95CA-B7CF125ECD5E}" type="datetime1">
              <a:rPr lang="en-US" smtClean="0"/>
              <a:t>1/13/2024</a:t>
            </a:fld>
            <a:endParaRPr lang="en-US" dirty="0"/>
          </a:p>
        </p:txBody>
      </p:sp>
      <p:sp>
        <p:nvSpPr>
          <p:cNvPr id="4" name="Footer Placeholder 3"/>
          <p:cNvSpPr>
            <a:spLocks noGrp="1"/>
          </p:cNvSpPr>
          <p:nvPr>
            <p:ph type="ftr" sz="quarter" idx="11"/>
          </p:nvPr>
        </p:nvSpPr>
        <p:spPr/>
        <p:txBody>
          <a:bodyPr/>
          <a:lstStyle/>
          <a:p>
            <a:r>
              <a:rPr lang="en-US"/>
              <a:t>Laundry Service Mobile App</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
        <p:nvSpPr>
          <p:cNvPr id="2" name="Freeform: Shape 1">
            <a:extLst>
              <a:ext uri="{FF2B5EF4-FFF2-40B4-BE49-F238E27FC236}">
                <a16:creationId xmlns:a16="http://schemas.microsoft.com/office/drawing/2014/main" id="{8B383895-428C-FC40-6DFA-1B092BCC7577}"/>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352DC8D0-2AC0-2C5A-0EC2-0CA3E054130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989048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7311E-6E03-4B0D-AADA-2A266437E37D}" type="datetime1">
              <a:rPr lang="en-US" smtClean="0"/>
              <a:t>1/13/2024</a:t>
            </a:fld>
            <a:endParaRPr lang="en-US" dirty="0"/>
          </a:p>
        </p:txBody>
      </p:sp>
      <p:sp>
        <p:nvSpPr>
          <p:cNvPr id="3" name="Footer Placeholder 2"/>
          <p:cNvSpPr>
            <a:spLocks noGrp="1"/>
          </p:cNvSpPr>
          <p:nvPr>
            <p:ph type="ftr" sz="quarter" idx="11"/>
          </p:nvPr>
        </p:nvSpPr>
        <p:spPr/>
        <p:txBody>
          <a:bodyPr/>
          <a:lstStyle/>
          <a:p>
            <a:r>
              <a:rPr lang="en-US"/>
              <a:t>Laundry Service Mobile App</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
        <p:nvSpPr>
          <p:cNvPr id="5" name="Freeform: Shape 4">
            <a:extLst>
              <a:ext uri="{FF2B5EF4-FFF2-40B4-BE49-F238E27FC236}">
                <a16:creationId xmlns:a16="http://schemas.microsoft.com/office/drawing/2014/main" id="{8480DF63-4BC7-C491-94A7-D7F665689FD3}"/>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05E8B178-F4FF-2AF9-B70D-53DA681289C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539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92F66F-F03B-47D0-8CE9-3AA35D235338}" type="datetime1">
              <a:rPr lang="en-US" smtClean="0"/>
              <a:t>1/13/2024</a:t>
            </a:fld>
            <a:endParaRPr lang="en-US" dirty="0"/>
          </a:p>
        </p:txBody>
      </p:sp>
      <p:sp>
        <p:nvSpPr>
          <p:cNvPr id="6" name="Footer Placeholder 5"/>
          <p:cNvSpPr>
            <a:spLocks noGrp="1"/>
          </p:cNvSpPr>
          <p:nvPr>
            <p:ph type="ftr" sz="quarter" idx="11"/>
          </p:nvPr>
        </p:nvSpPr>
        <p:spPr/>
        <p:txBody>
          <a:bodyPr/>
          <a:lstStyle/>
          <a:p>
            <a:r>
              <a:rPr lang="en-US"/>
              <a:t>Laundry Service Mobile App</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12" name="Freeform: Shape 11">
            <a:extLst>
              <a:ext uri="{FF2B5EF4-FFF2-40B4-BE49-F238E27FC236}">
                <a16:creationId xmlns:a16="http://schemas.microsoft.com/office/drawing/2014/main" id="{3E287C50-1ED4-2907-4D1E-95BD2AE6387D}"/>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203043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E3A647-0C70-4E0F-B857-42C50FD056E5}" type="datetime1">
              <a:rPr lang="en-US" smtClean="0"/>
              <a:t>1/13/2024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6" name="Freeform: Shape 5">
            <a:extLst>
              <a:ext uri="{FF2B5EF4-FFF2-40B4-BE49-F238E27FC236}">
                <a16:creationId xmlns:a16="http://schemas.microsoft.com/office/drawing/2014/main" id="{40D8E8D8-0CF8-B3F5-B425-94FE222FAA35}"/>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62000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25C8627-E6DF-4FD3-A771-D84D250717F3}" type="datetime1">
              <a:rPr lang="en-US" smtClean="0"/>
              <a:t>1/13/2024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Laundry Service Mobile App</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24">
                <a:duotone>
                  <a:schemeClr val="accent1">
                    <a:shade val="45000"/>
                    <a:satMod val="135000"/>
                  </a:schemeClr>
                  <a:prstClr val="white"/>
                </a:duotone>
                <a:extLst>
                  <a:ext uri="{BEBA8EAE-BF5A-486C-A8C5-ECC9F3942E4B}">
                    <a14:imgProps xmlns:a14="http://schemas.microsoft.com/office/drawing/2010/main">
                      <a14:imgLayer r:embed="rId2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1673363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664" r:id="rId15"/>
    <p:sldLayoutId id="2147483667" r:id="rId16"/>
    <p:sldLayoutId id="2147483668" r:id="rId17"/>
    <p:sldLayoutId id="2147483669" r:id="rId18"/>
    <p:sldLayoutId id="2147483673" r:id="rId19"/>
    <p:sldLayoutId id="2147483655" r:id="rId20"/>
    <p:sldLayoutId id="2147483674" r:id="rId21"/>
    <p:sldLayoutId id="2147483654" r:id="rId22"/>
  </p:sldLayoutIdLst>
  <p:hf hdr="0" dt="0"/>
  <p:txStyles>
    <p:titleStyle>
      <a:lvl1pPr algn="l" defTabSz="914400" rtl="0" eaLnBrk="1" latinLnBrk="0" hangingPunct="1">
        <a:lnSpc>
          <a:spcPct val="90000"/>
        </a:lnSpc>
        <a:spcBef>
          <a:spcPct val="0"/>
        </a:spcBef>
        <a:buNone/>
        <a:defRPr sz="5400" kern="1200" cap="all" baseline="0">
          <a:blipFill>
            <a:blip r:embed="rId2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459C7A8-9F3A-4BFD-AB69-3F23A8D9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7C0FA09C-1B86-4BC1-8793-3DC3ECCC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7"/>
            <a:ext cx="12192000" cy="261046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1051560" y="4355692"/>
            <a:ext cx="9085940" cy="1472224"/>
          </a:xfrm>
        </p:spPr>
        <p:txBody>
          <a:bodyPr anchor="b">
            <a:normAutofit/>
          </a:bodyPr>
          <a:lstStyle/>
          <a:p>
            <a:r>
              <a:rPr lang="en-US" sz="3500" dirty="0"/>
              <a:t>Automation Testing for Laundry Service Mobile App</a:t>
            </a:r>
            <a:br>
              <a:rPr lang="en-US" sz="3500" dirty="0"/>
            </a:br>
            <a:endParaRPr lang="en-US" sz="3500"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1069848" y="5908302"/>
            <a:ext cx="9052560" cy="364482"/>
          </a:xfrm>
        </p:spPr>
        <p:txBody>
          <a:bodyPr>
            <a:normAutofit/>
          </a:bodyPr>
          <a:lstStyle/>
          <a:p>
            <a:r>
              <a:rPr lang="en-US" sz="1900"/>
              <a:t>Enhancing Quality and Efficiency</a:t>
            </a:r>
          </a:p>
        </p:txBody>
      </p:sp>
      <p:grpSp>
        <p:nvGrpSpPr>
          <p:cNvPr id="24" name="Group 23">
            <a:extLst>
              <a:ext uri="{FF2B5EF4-FFF2-40B4-BE49-F238E27FC236}">
                <a16:creationId xmlns:a16="http://schemas.microsoft.com/office/drawing/2014/main" id="{A560C308-AF88-4E6B-B601-74A5B889E5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25" name="Oval 24">
              <a:extLst>
                <a:ext uri="{FF2B5EF4-FFF2-40B4-BE49-F238E27FC236}">
                  <a16:creationId xmlns:a16="http://schemas.microsoft.com/office/drawing/2014/main" id="{6C989C99-37FA-4068-B9DC-2E0199A2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57DA07CC-C857-4245-BE87-DBEDE8BC6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5B64DD62-0254-064A-AEB7-BDAF829ECF78}"/>
              </a:ext>
            </a:extLst>
          </p:cNvPr>
          <p:cNvPicPr>
            <a:picLocks noChangeAspect="1"/>
          </p:cNvPicPr>
          <p:nvPr/>
        </p:nvPicPr>
        <p:blipFill>
          <a:blip r:embed="rId5"/>
          <a:stretch>
            <a:fillRect/>
          </a:stretch>
        </p:blipFill>
        <p:spPr>
          <a:xfrm>
            <a:off x="109711" y="98612"/>
            <a:ext cx="775080" cy="753036"/>
          </a:xfrm>
          <a:prstGeom prst="rect">
            <a:avLst/>
          </a:prstGeom>
        </p:spPr>
      </p:pic>
      <p:grpSp>
        <p:nvGrpSpPr>
          <p:cNvPr id="10" name="Group 9">
            <a:extLst>
              <a:ext uri="{FF2B5EF4-FFF2-40B4-BE49-F238E27FC236}">
                <a16:creationId xmlns:a16="http://schemas.microsoft.com/office/drawing/2014/main" id="{D7A8E102-0452-9565-968A-492AD6083CA3}"/>
              </a:ext>
            </a:extLst>
          </p:cNvPr>
          <p:cNvGrpSpPr/>
          <p:nvPr/>
        </p:nvGrpSpPr>
        <p:grpSpPr>
          <a:xfrm>
            <a:off x="483577" y="1284187"/>
            <a:ext cx="5210087" cy="1956023"/>
            <a:chOff x="1855694" y="5353215"/>
            <a:chExt cx="4055579" cy="1522586"/>
          </a:xfrm>
        </p:grpSpPr>
        <p:sp>
          <p:nvSpPr>
            <p:cNvPr id="7" name="TextBox 6">
              <a:extLst>
                <a:ext uri="{FF2B5EF4-FFF2-40B4-BE49-F238E27FC236}">
                  <a16:creationId xmlns:a16="http://schemas.microsoft.com/office/drawing/2014/main" id="{DA95D3E0-2CF3-999B-34B1-86997598DDC7}"/>
                </a:ext>
              </a:extLst>
            </p:cNvPr>
            <p:cNvSpPr txBox="1"/>
            <p:nvPr/>
          </p:nvSpPr>
          <p:spPr>
            <a:xfrm>
              <a:off x="1855694" y="5856106"/>
              <a:ext cx="4055579" cy="1019695"/>
            </a:xfrm>
            <a:prstGeom prst="rect">
              <a:avLst/>
            </a:prstGeom>
            <a:noFill/>
          </p:spPr>
          <p:txBody>
            <a:bodyPr wrap="square">
              <a:spAutoFit/>
            </a:bodyPr>
            <a:lstStyle/>
            <a:p>
              <a:pPr defTabSz="585216">
                <a:spcAft>
                  <a:spcPts val="600"/>
                </a:spcAft>
              </a:pPr>
              <a:r>
                <a:rPr lang="en-US" sz="2304" kern="1200" dirty="0">
                  <a:solidFill>
                    <a:srgbClr val="555555"/>
                  </a:solidFill>
                  <a:latin typeface="+mn-lt"/>
                  <a:ea typeface="+mn-ea"/>
                  <a:cs typeface="+mn-cs"/>
                </a:rPr>
                <a:t>Mehedi </a:t>
              </a:r>
              <a:r>
                <a:rPr lang="en-US" sz="2304" kern="1200" dirty="0" err="1">
                  <a:solidFill>
                    <a:srgbClr val="555555"/>
                  </a:solidFill>
                  <a:latin typeface="+mn-lt"/>
                  <a:ea typeface="+mn-ea"/>
                  <a:cs typeface="+mn-cs"/>
                </a:rPr>
                <a:t>hasan</a:t>
              </a:r>
              <a:r>
                <a:rPr lang="en-US" sz="2304" kern="1200" dirty="0">
                  <a:solidFill>
                    <a:srgbClr val="555555"/>
                  </a:solidFill>
                  <a:latin typeface="+mn-lt"/>
                  <a:ea typeface="+mn-ea"/>
                  <a:cs typeface="+mn-cs"/>
                </a:rPr>
                <a:t> - 201002085</a:t>
              </a:r>
            </a:p>
            <a:p>
              <a:pPr defTabSz="585216">
                <a:spcAft>
                  <a:spcPts val="600"/>
                </a:spcAft>
              </a:pPr>
              <a:r>
                <a:rPr lang="en-US" sz="2304" kern="1200" dirty="0" err="1">
                  <a:solidFill>
                    <a:srgbClr val="555555"/>
                  </a:solidFill>
                  <a:latin typeface="+mn-lt"/>
                  <a:ea typeface="+mn-ea"/>
                  <a:cs typeface="+mn-cs"/>
                </a:rPr>
                <a:t>Monisha</a:t>
              </a:r>
              <a:r>
                <a:rPr lang="en-US" sz="2304" kern="1200">
                  <a:solidFill>
                    <a:srgbClr val="555555"/>
                  </a:solidFill>
                  <a:latin typeface="+mn-lt"/>
                  <a:ea typeface="+mn-ea"/>
                  <a:cs typeface="+mn-cs"/>
                </a:rPr>
                <a:t>  Akter Asha– 201002078</a:t>
              </a:r>
            </a:p>
            <a:p>
              <a:pPr defTabSz="585216">
                <a:spcAft>
                  <a:spcPts val="600"/>
                </a:spcAft>
              </a:pPr>
              <a:r>
                <a:rPr lang="en-US" sz="2304" kern="1200" dirty="0">
                  <a:solidFill>
                    <a:srgbClr val="555555"/>
                  </a:solidFill>
                  <a:latin typeface="+mn-lt"/>
                  <a:ea typeface="+mn-ea"/>
                  <a:cs typeface="+mn-cs"/>
                </a:rPr>
                <a:t>Maruf Mazumder-201002191</a:t>
              </a:r>
              <a:endParaRPr lang="en-US" dirty="0">
                <a:solidFill>
                  <a:schemeClr val="bg1"/>
                </a:solidFill>
              </a:endParaRPr>
            </a:p>
          </p:txBody>
        </p:sp>
        <p:sp>
          <p:nvSpPr>
            <p:cNvPr id="9" name="TextBox 8">
              <a:extLst>
                <a:ext uri="{FF2B5EF4-FFF2-40B4-BE49-F238E27FC236}">
                  <a16:creationId xmlns:a16="http://schemas.microsoft.com/office/drawing/2014/main" id="{F5A75413-C81F-2E72-987D-7A55C98D3138}"/>
                </a:ext>
              </a:extLst>
            </p:cNvPr>
            <p:cNvSpPr txBox="1"/>
            <p:nvPr/>
          </p:nvSpPr>
          <p:spPr>
            <a:xfrm>
              <a:off x="2322137" y="5353215"/>
              <a:ext cx="1909204" cy="369332"/>
            </a:xfrm>
            <a:prstGeom prst="rect">
              <a:avLst/>
            </a:prstGeom>
            <a:noFill/>
          </p:spPr>
          <p:txBody>
            <a:bodyPr wrap="square">
              <a:spAutoFit/>
            </a:bodyPr>
            <a:lstStyle/>
            <a:p>
              <a:pPr defTabSz="585216">
                <a:spcAft>
                  <a:spcPts val="600"/>
                </a:spcAft>
              </a:pPr>
              <a:r>
                <a:rPr lang="en-US" sz="2304" b="1" u="sng" kern="1200">
                  <a:solidFill>
                    <a:srgbClr val="555555"/>
                  </a:solidFill>
                  <a:latin typeface="+mn-lt"/>
                  <a:ea typeface="+mn-ea"/>
                  <a:cs typeface="+mn-cs"/>
                </a:rPr>
                <a:t>Presented By</a:t>
              </a:r>
              <a:endParaRPr lang="en-US" b="1" u="sng">
                <a:solidFill>
                  <a:schemeClr val="bg1"/>
                </a:solidFill>
              </a:endParaRPr>
            </a:p>
          </p:txBody>
        </p:sp>
      </p:grpSp>
      <p:grpSp>
        <p:nvGrpSpPr>
          <p:cNvPr id="11" name="Group 10">
            <a:extLst>
              <a:ext uri="{FF2B5EF4-FFF2-40B4-BE49-F238E27FC236}">
                <a16:creationId xmlns:a16="http://schemas.microsoft.com/office/drawing/2014/main" id="{71F6C847-06C4-ED03-3AA0-98F8C94C9C12}"/>
              </a:ext>
            </a:extLst>
          </p:cNvPr>
          <p:cNvGrpSpPr/>
          <p:nvPr/>
        </p:nvGrpSpPr>
        <p:grpSpPr>
          <a:xfrm>
            <a:off x="6486228" y="1288419"/>
            <a:ext cx="5221140" cy="1328080"/>
            <a:chOff x="1855694" y="5353215"/>
            <a:chExt cx="3290047" cy="836876"/>
          </a:xfrm>
        </p:grpSpPr>
        <p:sp>
          <p:nvSpPr>
            <p:cNvPr id="12" name="TextBox 11">
              <a:extLst>
                <a:ext uri="{FF2B5EF4-FFF2-40B4-BE49-F238E27FC236}">
                  <a16:creationId xmlns:a16="http://schemas.microsoft.com/office/drawing/2014/main" id="{9728F499-CEFE-ED64-92A1-0693D053FA55}"/>
                </a:ext>
              </a:extLst>
            </p:cNvPr>
            <p:cNvSpPr txBox="1"/>
            <p:nvPr/>
          </p:nvSpPr>
          <p:spPr>
            <a:xfrm>
              <a:off x="1855694" y="5856106"/>
              <a:ext cx="3290047" cy="333985"/>
            </a:xfrm>
            <a:prstGeom prst="rect">
              <a:avLst/>
            </a:prstGeom>
            <a:noFill/>
          </p:spPr>
          <p:txBody>
            <a:bodyPr wrap="square">
              <a:spAutoFit/>
            </a:bodyPr>
            <a:lstStyle/>
            <a:p>
              <a:pPr defTabSz="722376">
                <a:spcAft>
                  <a:spcPts val="600"/>
                </a:spcAft>
              </a:pPr>
              <a:r>
                <a:rPr lang="en-US" sz="2844" dirty="0">
                  <a:solidFill>
                    <a:srgbClr val="555555"/>
                  </a:solidFill>
                </a:rPr>
                <a:t>MD. </a:t>
              </a:r>
              <a:r>
                <a:rPr lang="en-US" sz="2844" dirty="0" err="1">
                  <a:solidFill>
                    <a:srgbClr val="555555"/>
                  </a:solidFill>
                </a:rPr>
                <a:t>Zahidul</a:t>
              </a:r>
              <a:r>
                <a:rPr lang="en-US" sz="2844" dirty="0">
                  <a:solidFill>
                    <a:srgbClr val="555555"/>
                  </a:solidFill>
                </a:rPr>
                <a:t> Hasan</a:t>
              </a:r>
              <a:endParaRPr lang="en-US" sz="2844" kern="1200" dirty="0">
                <a:solidFill>
                  <a:srgbClr val="555555"/>
                </a:solidFill>
                <a:latin typeface="+mn-lt"/>
                <a:ea typeface="+mn-ea"/>
                <a:cs typeface="+mn-cs"/>
              </a:endParaRPr>
            </a:p>
          </p:txBody>
        </p:sp>
        <p:sp>
          <p:nvSpPr>
            <p:cNvPr id="13" name="TextBox 12">
              <a:extLst>
                <a:ext uri="{FF2B5EF4-FFF2-40B4-BE49-F238E27FC236}">
                  <a16:creationId xmlns:a16="http://schemas.microsoft.com/office/drawing/2014/main" id="{BB3F6AB2-0BD2-9F4C-F059-CDB008A6B5A4}"/>
                </a:ext>
              </a:extLst>
            </p:cNvPr>
            <p:cNvSpPr txBox="1"/>
            <p:nvPr/>
          </p:nvSpPr>
          <p:spPr>
            <a:xfrm>
              <a:off x="2322137" y="5353215"/>
              <a:ext cx="1909204" cy="369332"/>
            </a:xfrm>
            <a:prstGeom prst="rect">
              <a:avLst/>
            </a:prstGeom>
            <a:noFill/>
          </p:spPr>
          <p:txBody>
            <a:bodyPr wrap="square">
              <a:spAutoFit/>
            </a:bodyPr>
            <a:lstStyle/>
            <a:p>
              <a:pPr defTabSz="722376">
                <a:spcAft>
                  <a:spcPts val="600"/>
                </a:spcAft>
              </a:pPr>
              <a:r>
                <a:rPr lang="en-US" sz="2844" b="1" u="sng" kern="1200">
                  <a:solidFill>
                    <a:srgbClr val="555555"/>
                  </a:solidFill>
                  <a:latin typeface="+mn-lt"/>
                  <a:ea typeface="+mn-ea"/>
                  <a:cs typeface="+mn-cs"/>
                </a:rPr>
                <a:t>Presented To</a:t>
              </a:r>
              <a:endParaRPr lang="en-US" b="1" u="sng">
                <a:solidFill>
                  <a:schemeClr val="bg1"/>
                </a:solidFill>
              </a:endParaRPr>
            </a:p>
          </p:txBody>
        </p:sp>
      </p:grpSp>
    </p:spTree>
    <p:extLst>
      <p:ext uri="{BB962C8B-B14F-4D97-AF65-F5344CB8AC3E}">
        <p14:creationId xmlns:p14="http://schemas.microsoft.com/office/powerpoint/2010/main" val="213156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33F9-29FF-75F2-BEA4-37F47B81A172}"/>
              </a:ext>
            </a:extLst>
          </p:cNvPr>
          <p:cNvSpPr>
            <a:spLocks noGrp="1"/>
          </p:cNvSpPr>
          <p:nvPr>
            <p:ph type="title"/>
          </p:nvPr>
        </p:nvSpPr>
        <p:spPr>
          <a:xfrm>
            <a:off x="1107929" y="797590"/>
            <a:ext cx="8876813" cy="1404500"/>
          </a:xfrm>
        </p:spPr>
        <p:txBody>
          <a:bodyPr>
            <a:normAutofit/>
          </a:bodyPr>
          <a:lstStyle/>
          <a:p>
            <a:r>
              <a:rPr lang="en-US" dirty="0"/>
              <a:t>Future of Mobile App Testing</a:t>
            </a:r>
          </a:p>
        </p:txBody>
      </p:sp>
      <p:sp>
        <p:nvSpPr>
          <p:cNvPr id="4" name="Slide Number Placeholder 3">
            <a:extLst>
              <a:ext uri="{FF2B5EF4-FFF2-40B4-BE49-F238E27FC236}">
                <a16:creationId xmlns:a16="http://schemas.microsoft.com/office/drawing/2014/main" id="{CD103800-3A52-8E6E-AB3E-D7EF04AD287C}"/>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3" name="Slide Number Placeholder 2">
            <a:extLst>
              <a:ext uri="{FF2B5EF4-FFF2-40B4-BE49-F238E27FC236}">
                <a16:creationId xmlns:a16="http://schemas.microsoft.com/office/drawing/2014/main" id="{08AB78CE-EF79-1733-E97E-D9375F300417}"/>
              </a:ext>
            </a:extLst>
          </p:cNvPr>
          <p:cNvSpPr txBox="1">
            <a:spLocks/>
          </p:cNvSpPr>
          <p:nvPr/>
        </p:nvSpPr>
        <p:spPr>
          <a:xfrm>
            <a:off x="10945368" y="457200"/>
            <a:ext cx="987552" cy="274320"/>
          </a:xfrm>
          <a:prstGeom prst="rect">
            <a:avLst/>
          </a:prstGeom>
        </p:spPr>
        <p:txBody>
          <a:bodyPr vert="horz" lIns="91440" tIns="45720" rIns="91440" bIns="45720" rtlCol="0" anchor="ctr">
            <a:noAutofit/>
          </a:bodyPr>
          <a:lstStyle>
            <a:defPPr>
              <a:defRPr lang="en-US"/>
            </a:defPPr>
            <a:lvl1pPr marL="0" algn="ctr" defTabSz="457200" rtl="0" eaLnBrk="1" latinLnBrk="0" hangingPunct="1">
              <a:defRPr sz="1200" kern="1200">
                <a:solidFill>
                  <a:schemeClr val="accent6"/>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10</a:t>
            </a:fld>
            <a:endParaRPr lang="en-US" dirty="0"/>
          </a:p>
        </p:txBody>
      </p:sp>
      <p:sp>
        <p:nvSpPr>
          <p:cNvPr id="5" name="TextBox 4">
            <a:extLst>
              <a:ext uri="{FF2B5EF4-FFF2-40B4-BE49-F238E27FC236}">
                <a16:creationId xmlns:a16="http://schemas.microsoft.com/office/drawing/2014/main" id="{0451CAF7-CB55-4B1F-AACD-7DAD56722C05}"/>
              </a:ext>
            </a:extLst>
          </p:cNvPr>
          <p:cNvSpPr txBox="1"/>
          <p:nvPr/>
        </p:nvSpPr>
        <p:spPr>
          <a:xfrm>
            <a:off x="2707849" y="2427555"/>
            <a:ext cx="6094428" cy="2814617"/>
          </a:xfrm>
          <a:prstGeom prst="rect">
            <a:avLst/>
          </a:prstGeom>
          <a:noFill/>
        </p:spPr>
        <p:txBody>
          <a:bodyPr wrap="square">
            <a:spAutoFit/>
          </a:bodyPr>
          <a:lstStyle/>
          <a:p>
            <a:pPr algn="l">
              <a:lnSpc>
                <a:spcPct val="150000"/>
              </a:lnSpc>
              <a:buFont typeface="Arial" panose="020B0604020202020204" pitchFamily="34" charset="0"/>
              <a:buChar char="•"/>
            </a:pPr>
            <a:r>
              <a:rPr lang="en-US" sz="2000" b="0" i="0" dirty="0">
                <a:effectLst/>
                <a:latin typeface="Söhne"/>
              </a:rPr>
              <a:t>  AI and ML Integration</a:t>
            </a:r>
          </a:p>
          <a:p>
            <a:pPr algn="l">
              <a:lnSpc>
                <a:spcPct val="150000"/>
              </a:lnSpc>
              <a:buFont typeface="Arial" panose="020B0604020202020204" pitchFamily="34" charset="0"/>
              <a:buChar char="•"/>
            </a:pPr>
            <a:r>
              <a:rPr lang="en-US" sz="2000" b="0" i="0" dirty="0">
                <a:effectLst/>
                <a:latin typeface="Söhne"/>
              </a:rPr>
              <a:t>  DevOps Integration</a:t>
            </a:r>
          </a:p>
          <a:p>
            <a:pPr algn="l">
              <a:lnSpc>
                <a:spcPct val="150000"/>
              </a:lnSpc>
              <a:buFont typeface="Arial" panose="020B0604020202020204" pitchFamily="34" charset="0"/>
              <a:buChar char="•"/>
            </a:pPr>
            <a:r>
              <a:rPr lang="en-US" sz="2000" b="0" i="0" dirty="0">
                <a:effectLst/>
                <a:latin typeface="Söhne"/>
              </a:rPr>
              <a:t>  Codeless Automation</a:t>
            </a:r>
          </a:p>
          <a:p>
            <a:pPr algn="l">
              <a:lnSpc>
                <a:spcPct val="150000"/>
              </a:lnSpc>
              <a:buFont typeface="Arial" panose="020B0604020202020204" pitchFamily="34" charset="0"/>
              <a:buChar char="•"/>
            </a:pPr>
            <a:r>
              <a:rPr lang="en-US" sz="2000" b="0" i="0" dirty="0">
                <a:effectLst/>
                <a:latin typeface="Söhne"/>
              </a:rPr>
              <a:t>  Cross-Platform Automation</a:t>
            </a:r>
          </a:p>
          <a:p>
            <a:pPr algn="l">
              <a:lnSpc>
                <a:spcPct val="150000"/>
              </a:lnSpc>
              <a:buFont typeface="Arial" panose="020B0604020202020204" pitchFamily="34" charset="0"/>
              <a:buChar char="•"/>
            </a:pPr>
            <a:r>
              <a:rPr lang="en-US" sz="2000" b="0" i="0" dirty="0">
                <a:effectLst/>
                <a:latin typeface="Söhne"/>
              </a:rPr>
              <a:t>  Enhanced Security Testing</a:t>
            </a:r>
          </a:p>
          <a:p>
            <a:pPr algn="l">
              <a:lnSpc>
                <a:spcPct val="150000"/>
              </a:lnSpc>
              <a:buFont typeface="Arial" panose="020B0604020202020204" pitchFamily="34" charset="0"/>
              <a:buChar char="•"/>
            </a:pPr>
            <a:r>
              <a:rPr lang="en-US" sz="2000" b="0" i="0" dirty="0">
                <a:effectLst/>
                <a:latin typeface="Söhne"/>
              </a:rPr>
              <a:t>  User Experience (UX) Testing</a:t>
            </a:r>
          </a:p>
        </p:txBody>
      </p:sp>
      <p:pic>
        <p:nvPicPr>
          <p:cNvPr id="7" name="Picture 6">
            <a:extLst>
              <a:ext uri="{FF2B5EF4-FFF2-40B4-BE49-F238E27FC236}">
                <a16:creationId xmlns:a16="http://schemas.microsoft.com/office/drawing/2014/main" id="{FCFD6239-2CBF-FC29-4313-CBDDBB017406}"/>
              </a:ext>
            </a:extLst>
          </p:cNvPr>
          <p:cNvPicPr>
            <a:picLocks noChangeAspect="1"/>
          </p:cNvPicPr>
          <p:nvPr/>
        </p:nvPicPr>
        <p:blipFill>
          <a:blip r:embed="rId2"/>
          <a:stretch>
            <a:fillRect/>
          </a:stretch>
        </p:blipFill>
        <p:spPr>
          <a:xfrm>
            <a:off x="109711" y="98612"/>
            <a:ext cx="775080" cy="753036"/>
          </a:xfrm>
          <a:prstGeom prst="rect">
            <a:avLst/>
          </a:prstGeom>
        </p:spPr>
      </p:pic>
      <p:sp>
        <p:nvSpPr>
          <p:cNvPr id="6" name="Footer Placeholder 5">
            <a:extLst>
              <a:ext uri="{FF2B5EF4-FFF2-40B4-BE49-F238E27FC236}">
                <a16:creationId xmlns:a16="http://schemas.microsoft.com/office/drawing/2014/main" id="{8567E236-4969-2637-EB87-E2167DA6EF38}"/>
              </a:ext>
            </a:extLst>
          </p:cNvPr>
          <p:cNvSpPr>
            <a:spLocks noGrp="1"/>
          </p:cNvSpPr>
          <p:nvPr>
            <p:ph type="ftr" sz="quarter" idx="11"/>
          </p:nvPr>
        </p:nvSpPr>
        <p:spPr/>
        <p:txBody>
          <a:bodyPr/>
          <a:lstStyle/>
          <a:p>
            <a:r>
              <a:rPr lang="en-US"/>
              <a:t>Laundry Service Mobile App</a:t>
            </a:r>
            <a:endParaRPr lang="en-US" dirty="0"/>
          </a:p>
        </p:txBody>
      </p:sp>
    </p:spTree>
    <p:extLst>
      <p:ext uri="{BB962C8B-B14F-4D97-AF65-F5344CB8AC3E}">
        <p14:creationId xmlns:p14="http://schemas.microsoft.com/office/powerpoint/2010/main" val="374454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401184" y="1291097"/>
            <a:ext cx="6766560" cy="768096"/>
          </a:xfrm>
        </p:spPr>
        <p:txBody>
          <a:bodyPr>
            <a:normAutofit fontScale="90000"/>
          </a:bodyPr>
          <a:lstStyle/>
          <a:p>
            <a:r>
              <a:rPr lang="en-US" dirty="0"/>
              <a:t>Conclusion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59" y="2837688"/>
            <a:ext cx="7079059" cy="2700528"/>
          </a:xfrm>
        </p:spPr>
        <p:txBody>
          <a:bodyPr/>
          <a:lstStyle/>
          <a:p>
            <a:pPr algn="just">
              <a:lnSpc>
                <a:spcPct val="150000"/>
              </a:lnSpc>
            </a:pPr>
            <a:r>
              <a:rPr lang="en-US" sz="1600" dirty="0"/>
              <a:t>Successful implementation of automation testing fortifies the Laundry Service Mobile App, ensuring reliability and user satisfaction. Overcoming challenges and embracing future trends set the stage for sustained growth in the dynamic mobile app landscape. Our commitment to quality remains unwavering.</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11</a:t>
            </a:fld>
            <a:endParaRPr lang="en-US" dirty="0"/>
          </a:p>
        </p:txBody>
      </p:sp>
      <p:pic>
        <p:nvPicPr>
          <p:cNvPr id="6" name="Picture 5">
            <a:extLst>
              <a:ext uri="{FF2B5EF4-FFF2-40B4-BE49-F238E27FC236}">
                <a16:creationId xmlns:a16="http://schemas.microsoft.com/office/drawing/2014/main" id="{7CE95C14-F0B3-DE0F-BD7A-EA07A3FCF54C}"/>
              </a:ext>
            </a:extLst>
          </p:cNvPr>
          <p:cNvPicPr>
            <a:picLocks noChangeAspect="1"/>
          </p:cNvPicPr>
          <p:nvPr/>
        </p:nvPicPr>
        <p:blipFill>
          <a:blip r:embed="rId2"/>
          <a:stretch>
            <a:fillRect/>
          </a:stretch>
        </p:blipFill>
        <p:spPr>
          <a:xfrm>
            <a:off x="109711" y="98612"/>
            <a:ext cx="775080" cy="753036"/>
          </a:xfrm>
          <a:prstGeom prst="rect">
            <a:avLst/>
          </a:prstGeom>
        </p:spPr>
      </p:pic>
      <p:sp>
        <p:nvSpPr>
          <p:cNvPr id="4" name="Footer Placeholder 3">
            <a:extLst>
              <a:ext uri="{FF2B5EF4-FFF2-40B4-BE49-F238E27FC236}">
                <a16:creationId xmlns:a16="http://schemas.microsoft.com/office/drawing/2014/main" id="{38B2EE3C-D071-3339-1A4C-8898D9B90E67}"/>
              </a:ext>
            </a:extLst>
          </p:cNvPr>
          <p:cNvSpPr>
            <a:spLocks noGrp="1"/>
          </p:cNvSpPr>
          <p:nvPr>
            <p:ph type="ftr" sz="quarter" idx="11"/>
          </p:nvPr>
        </p:nvSpPr>
        <p:spPr/>
        <p:txBody>
          <a:bodyPr/>
          <a:lstStyle/>
          <a:p>
            <a:r>
              <a:rPr lang="en-US"/>
              <a:t>Laundry Service Mobile App</a:t>
            </a:r>
            <a:endParaRPr lang="en-US" dirty="0"/>
          </a:p>
        </p:txBody>
      </p:sp>
    </p:spTree>
    <p:extLst>
      <p:ext uri="{BB962C8B-B14F-4D97-AF65-F5344CB8AC3E}">
        <p14:creationId xmlns:p14="http://schemas.microsoft.com/office/powerpoint/2010/main" val="9481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051560" y="643468"/>
            <a:ext cx="9966960" cy="3592432"/>
          </a:xfrm>
        </p:spPr>
        <p:txBody>
          <a:bodyPr>
            <a:normAutofit/>
          </a:bodyPr>
          <a:lstStyle/>
          <a:p>
            <a:r>
              <a:rPr lang="en-US"/>
              <a:t>THANK YOU</a:t>
            </a:r>
            <a:endParaRPr lang="en-US" dirty="0"/>
          </a:p>
        </p:txBody>
      </p:sp>
      <p:sp>
        <p:nvSpPr>
          <p:cNvPr id="23" name="Rectangle 22">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069848" y="4913336"/>
            <a:ext cx="7891272" cy="1069848"/>
          </a:xfrm>
        </p:spPr>
        <p:txBody>
          <a:bodyPr>
            <a:normAutofit/>
          </a:bodyPr>
          <a:lstStyle/>
          <a:p>
            <a:r>
              <a:rPr lang="en-US" sz="1500">
                <a:solidFill>
                  <a:srgbClr val="000000"/>
                </a:solidFill>
              </a:rPr>
              <a:t>Mehedi Hasan</a:t>
            </a:r>
          </a:p>
          <a:p>
            <a:r>
              <a:rPr lang="en-US" sz="1500">
                <a:solidFill>
                  <a:srgbClr val="000000"/>
                </a:solidFill>
              </a:rPr>
              <a:t>Monisha Akter</a:t>
            </a:r>
          </a:p>
          <a:p>
            <a:r>
              <a:rPr lang="en-US" sz="1500">
                <a:solidFill>
                  <a:srgbClr val="000000"/>
                </a:solidFill>
              </a:rPr>
              <a:t>Maruf Mazumdher</a:t>
            </a:r>
          </a:p>
        </p:txBody>
      </p:sp>
      <p:grpSp>
        <p:nvGrpSpPr>
          <p:cNvPr id="24" name="Group 23">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14" name="Oval 13">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 name="Picture 3">
            <a:extLst>
              <a:ext uri="{FF2B5EF4-FFF2-40B4-BE49-F238E27FC236}">
                <a16:creationId xmlns:a16="http://schemas.microsoft.com/office/drawing/2014/main" id="{7AFB8728-BA6C-5D37-A080-CBBBAD257BB8}"/>
              </a:ext>
            </a:extLst>
          </p:cNvPr>
          <p:cNvPicPr>
            <a:picLocks noChangeAspect="1"/>
          </p:cNvPicPr>
          <p:nvPr/>
        </p:nvPicPr>
        <p:blipFill>
          <a:blip r:embed="rId4"/>
          <a:stretch>
            <a:fillRect/>
          </a:stretch>
        </p:blipFill>
        <p:spPr>
          <a:xfrm>
            <a:off x="109711" y="98612"/>
            <a:ext cx="775080" cy="753036"/>
          </a:xfrm>
          <a:prstGeom prst="rect">
            <a:avLst/>
          </a:prstGeom>
        </p:spPr>
      </p:pic>
    </p:spTree>
    <p:extLst>
      <p:ext uri="{BB962C8B-B14F-4D97-AF65-F5344CB8AC3E}">
        <p14:creationId xmlns:p14="http://schemas.microsoft.com/office/powerpoint/2010/main" val="100396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2" name="Oval 21">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3" name="Oval 22">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3" name="Rectangle 12">
            <a:extLst>
              <a:ext uri="{FF2B5EF4-FFF2-40B4-BE49-F238E27FC236}">
                <a16:creationId xmlns:a16="http://schemas.microsoft.com/office/drawing/2014/main" id="{4FCA88C2-C73C-4062-A097-8FBCE3090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981C21-E132-4402-B31B-D725C1CE7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A685C77-4E84-486A-9AE5-F3635BE98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2" y="822324"/>
            <a:ext cx="5149596" cy="5228279"/>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286934" y="1465790"/>
            <a:ext cx="3860798" cy="3941345"/>
          </a:xfrm>
        </p:spPr>
        <p:txBody>
          <a:bodyPr vert="horz" lIns="91440" tIns="45720" rIns="91440" bIns="45720" rtlCol="0" anchor="ctr">
            <a:normAutofit/>
          </a:bodyPr>
          <a:lstStyle/>
          <a:p>
            <a:pPr>
              <a:lnSpc>
                <a:spcPct val="90000"/>
              </a:lnSpc>
            </a:pPr>
            <a:r>
              <a:rPr lang="en-US" sz="6000" b="1"/>
              <a:t>AGENDA</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6417733" y="1359090"/>
            <a:ext cx="5132665" cy="4048046"/>
          </a:xfrm>
        </p:spPr>
        <p:txBody>
          <a:bodyPr vert="horz" lIns="91440" tIns="45720" rIns="91440" bIns="45720" rtlCol="0" anchor="ctr">
            <a:normAutofit/>
          </a:bodyPr>
          <a:lstStyle/>
          <a:p>
            <a:pPr indent="-182880">
              <a:lnSpc>
                <a:spcPct val="90000"/>
              </a:lnSpc>
              <a:spcAft>
                <a:spcPts val="600"/>
              </a:spcAft>
              <a:buFont typeface="Wingdings" pitchFamily="2" charset="2"/>
              <a:buChar char="§"/>
            </a:pPr>
            <a:r>
              <a:rPr lang="en-US" dirty="0"/>
              <a:t>Introduction​</a:t>
            </a:r>
            <a:endParaRPr lang="en-US"/>
          </a:p>
          <a:p>
            <a:pPr indent="-182880">
              <a:lnSpc>
                <a:spcPct val="90000"/>
              </a:lnSpc>
              <a:spcAft>
                <a:spcPts val="600"/>
              </a:spcAft>
              <a:buFont typeface="Wingdings" pitchFamily="2" charset="2"/>
              <a:buChar char="§"/>
            </a:pPr>
            <a:r>
              <a:rPr lang="en-US"/>
              <a:t>About project</a:t>
            </a:r>
          </a:p>
          <a:p>
            <a:pPr indent="-182880">
              <a:lnSpc>
                <a:spcPct val="90000"/>
              </a:lnSpc>
              <a:spcAft>
                <a:spcPts val="600"/>
              </a:spcAft>
              <a:buFont typeface="Wingdings" pitchFamily="2" charset="2"/>
              <a:buChar char="§"/>
            </a:pPr>
            <a:r>
              <a:rPr lang="en-US" dirty="0"/>
              <a:t>Challenges </a:t>
            </a:r>
            <a:endParaRPr lang="en-US"/>
          </a:p>
          <a:p>
            <a:pPr indent="-182880">
              <a:lnSpc>
                <a:spcPct val="90000"/>
              </a:lnSpc>
              <a:spcAft>
                <a:spcPts val="600"/>
              </a:spcAft>
              <a:buFont typeface="Wingdings" pitchFamily="2" charset="2"/>
              <a:buChar char="§"/>
            </a:pPr>
            <a:r>
              <a:rPr lang="en-US" dirty="0"/>
              <a:t>Tools</a:t>
            </a:r>
            <a:endParaRPr lang="en-US"/>
          </a:p>
          <a:p>
            <a:pPr indent="-182880">
              <a:lnSpc>
                <a:spcPct val="90000"/>
              </a:lnSpc>
              <a:spcAft>
                <a:spcPts val="600"/>
              </a:spcAft>
              <a:buFont typeface="Wingdings" pitchFamily="2" charset="2"/>
              <a:buChar char="§"/>
            </a:pPr>
            <a:r>
              <a:rPr lang="en-US" dirty="0"/>
              <a:t>​</a:t>
            </a:r>
            <a:r>
              <a:rPr lang="en-US"/>
              <a:t> Sample Test Cases</a:t>
            </a:r>
          </a:p>
          <a:p>
            <a:pPr indent="-182880">
              <a:lnSpc>
                <a:spcPct val="90000"/>
              </a:lnSpc>
              <a:spcAft>
                <a:spcPts val="600"/>
              </a:spcAft>
              <a:buFont typeface="Wingdings" pitchFamily="2" charset="2"/>
              <a:buChar char="§"/>
            </a:pPr>
            <a:r>
              <a:rPr lang="en-US"/>
              <a:t>Automation Result </a:t>
            </a:r>
          </a:p>
          <a:p>
            <a:pPr indent="-182880">
              <a:lnSpc>
                <a:spcPct val="90000"/>
              </a:lnSpc>
              <a:spcAft>
                <a:spcPts val="600"/>
              </a:spcAft>
              <a:buFont typeface="Wingdings" pitchFamily="2" charset="2"/>
              <a:buChar char="§"/>
            </a:pPr>
            <a:r>
              <a:rPr lang="en-US" dirty="0"/>
              <a:t>App Testing Future</a:t>
            </a:r>
            <a:endParaRPr lang="en-US"/>
          </a:p>
          <a:p>
            <a:pPr indent="-182880">
              <a:lnSpc>
                <a:spcPct val="90000"/>
              </a:lnSpc>
              <a:spcAft>
                <a:spcPts val="600"/>
              </a:spcAft>
              <a:buFont typeface="Wingdings" pitchFamily="2" charset="2"/>
              <a:buChar char="§"/>
            </a:pPr>
            <a:r>
              <a:rPr lang="en-US" dirty="0"/>
              <a:t>Conclusion​</a:t>
            </a:r>
            <a:endParaRPr lang="en-US"/>
          </a:p>
          <a:p>
            <a:pPr indent="-182880">
              <a:lnSpc>
                <a:spcPct val="90000"/>
              </a:lnSpc>
              <a:spcAft>
                <a:spcPts val="600"/>
              </a:spcAft>
              <a:buFont typeface="Wingdings" pitchFamily="2" charset="2"/>
              <a:buChar char="§"/>
            </a:pPr>
            <a:endParaRPr lang="en-US"/>
          </a:p>
        </p:txBody>
      </p:sp>
      <p:sp>
        <p:nvSpPr>
          <p:cNvPr id="19" name="Rectangle 18">
            <a:extLst>
              <a:ext uri="{FF2B5EF4-FFF2-40B4-BE49-F238E27FC236}">
                <a16:creationId xmlns:a16="http://schemas.microsoft.com/office/drawing/2014/main" id="{E55C1C3E-5158-47F3-8FD9-14B22C3E6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121662"/>
            <a:ext cx="109087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FA42023-138A-B45E-87BA-4EFB34B19308}"/>
              </a:ext>
            </a:extLst>
          </p:cNvPr>
          <p:cNvPicPr>
            <a:picLocks noChangeAspect="1"/>
          </p:cNvPicPr>
          <p:nvPr/>
        </p:nvPicPr>
        <p:blipFill>
          <a:blip r:embed="rId6"/>
          <a:stretch>
            <a:fillRect/>
          </a:stretch>
        </p:blipFill>
        <p:spPr>
          <a:xfrm>
            <a:off x="109711" y="98612"/>
            <a:ext cx="775080" cy="753036"/>
          </a:xfrm>
          <a:prstGeom prst="rect">
            <a:avLst/>
          </a:prstGeom>
        </p:spPr>
      </p:pic>
    </p:spTree>
    <p:extLst>
      <p:ext uri="{BB962C8B-B14F-4D97-AF65-F5344CB8AC3E}">
        <p14:creationId xmlns:p14="http://schemas.microsoft.com/office/powerpoint/2010/main" val="385553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CA88C2-C73C-4062-A097-8FBCE3090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3981C21-E132-4402-B31B-D725C1CE7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A685C77-4E84-486A-9AE5-F3635BE98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2" y="822324"/>
            <a:ext cx="5149596" cy="5228279"/>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1286934" y="1465790"/>
            <a:ext cx="3860798" cy="3941345"/>
          </a:xfrm>
        </p:spPr>
        <p:txBody>
          <a:bodyPr>
            <a:normAutofit/>
          </a:bodyPr>
          <a:lstStyle/>
          <a:p>
            <a:r>
              <a:rPr lang="en-US" sz="560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6417733" y="1359090"/>
            <a:ext cx="5132665" cy="4048046"/>
          </a:xfrm>
        </p:spPr>
        <p:txBody>
          <a:bodyPr anchor="ctr">
            <a:normAutofit/>
          </a:bodyPr>
          <a:lstStyle/>
          <a:p>
            <a:pPr marL="285750" indent="-285750">
              <a:buFont typeface="Arial" panose="020B0604020202020204" pitchFamily="34" charset="0"/>
              <a:buChar char="•"/>
            </a:pPr>
            <a:r>
              <a:rPr lang="en-US" b="0" i="0">
                <a:effectLst/>
                <a:latin typeface="Söhne"/>
              </a:rPr>
              <a:t>The laundry service mobile app aims to provide users with a convenient and efficient way to schedule and manage their laundry services. Automation testing plays a crucial role in ensuring the reliability and quality of the app, contributing to a seamless user experience.</a:t>
            </a:r>
            <a:endParaRPr lang="en-US" dirty="0"/>
          </a:p>
        </p:txBody>
      </p:sp>
      <p:sp>
        <p:nvSpPr>
          <p:cNvPr id="38" name="Rectangle 37">
            <a:extLst>
              <a:ext uri="{FF2B5EF4-FFF2-40B4-BE49-F238E27FC236}">
                <a16:creationId xmlns:a16="http://schemas.microsoft.com/office/drawing/2014/main" id="{E55C1C3E-5158-47F3-8FD9-14B22C3E6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121662"/>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1311128" y="6272784"/>
            <a:ext cx="640080" cy="365125"/>
          </a:xfrm>
        </p:spPr>
        <p:txBody>
          <a:bodyPr>
            <a:normAutofit/>
          </a:bodyPr>
          <a:lstStyle/>
          <a:p>
            <a:pPr>
              <a:spcAft>
                <a:spcPts val="600"/>
              </a:spcAft>
            </a:pPr>
            <a:fld id="{48F63A3B-78C7-47BE-AE5E-E10140E04643}" type="slidenum">
              <a:rPr lang="en-US">
                <a:solidFill>
                  <a:schemeClr val="accent1"/>
                </a:solidFill>
              </a:rPr>
              <a:pPr>
                <a:spcAft>
                  <a:spcPts val="600"/>
                </a:spcAft>
              </a:pPr>
              <a:t>3</a:t>
            </a:fld>
            <a:endParaRPr lang="en-US">
              <a:solidFill>
                <a:schemeClr val="accent1"/>
              </a:solidFill>
            </a:endParaRPr>
          </a:p>
        </p:txBody>
      </p:sp>
      <p:pic>
        <p:nvPicPr>
          <p:cNvPr id="5" name="Picture 4">
            <a:extLst>
              <a:ext uri="{FF2B5EF4-FFF2-40B4-BE49-F238E27FC236}">
                <a16:creationId xmlns:a16="http://schemas.microsoft.com/office/drawing/2014/main" id="{48C4841A-E858-AF87-8CCD-FFE313D4F07C}"/>
              </a:ext>
            </a:extLst>
          </p:cNvPr>
          <p:cNvPicPr>
            <a:picLocks noChangeAspect="1"/>
          </p:cNvPicPr>
          <p:nvPr/>
        </p:nvPicPr>
        <p:blipFill>
          <a:blip r:embed="rId4"/>
          <a:stretch>
            <a:fillRect/>
          </a:stretch>
        </p:blipFill>
        <p:spPr>
          <a:xfrm>
            <a:off x="109711" y="98612"/>
            <a:ext cx="775080" cy="753036"/>
          </a:xfrm>
          <a:prstGeom prst="rect">
            <a:avLst/>
          </a:prstGeom>
        </p:spPr>
      </p:pic>
      <p:sp>
        <p:nvSpPr>
          <p:cNvPr id="4" name="Footer Placeholder 3">
            <a:extLst>
              <a:ext uri="{FF2B5EF4-FFF2-40B4-BE49-F238E27FC236}">
                <a16:creationId xmlns:a16="http://schemas.microsoft.com/office/drawing/2014/main" id="{CAAEFAD5-B6F5-D0FB-FE32-73325630017F}"/>
              </a:ext>
            </a:extLst>
          </p:cNvPr>
          <p:cNvSpPr>
            <a:spLocks noGrp="1"/>
          </p:cNvSpPr>
          <p:nvPr>
            <p:ph type="ftr" sz="quarter" idx="11"/>
          </p:nvPr>
        </p:nvSpPr>
        <p:spPr/>
        <p:txBody>
          <a:bodyPr/>
          <a:lstStyle/>
          <a:p>
            <a:r>
              <a:rPr lang="en-US"/>
              <a:t>Laundry Service Mobile App</a:t>
            </a:r>
            <a:endParaRPr lang="en-US" dirty="0"/>
          </a:p>
        </p:txBody>
      </p:sp>
    </p:spTree>
    <p:extLst>
      <p:ext uri="{BB962C8B-B14F-4D97-AF65-F5344CB8AC3E}">
        <p14:creationId xmlns:p14="http://schemas.microsoft.com/office/powerpoint/2010/main" val="97962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2ACB1B-1AD2-8560-768E-49FED20CCFA2}"/>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4" name="Title 1">
            <a:extLst>
              <a:ext uri="{FF2B5EF4-FFF2-40B4-BE49-F238E27FC236}">
                <a16:creationId xmlns:a16="http://schemas.microsoft.com/office/drawing/2014/main" id="{4F8815B0-D756-8A46-7634-7C9D0ACAEA23}"/>
              </a:ext>
            </a:extLst>
          </p:cNvPr>
          <p:cNvSpPr txBox="1">
            <a:spLocks/>
          </p:cNvSpPr>
          <p:nvPr/>
        </p:nvSpPr>
        <p:spPr>
          <a:xfrm>
            <a:off x="559416" y="448151"/>
            <a:ext cx="9668667" cy="1333515"/>
          </a:xfrm>
          <a:prstGeom prst="rect">
            <a:avLst/>
          </a:prstGeom>
        </p:spPr>
        <p:txBody>
          <a:bodyPr>
            <a:normAutofit fontScale="975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US" sz="3600" dirty="0"/>
              <a:t>About project</a:t>
            </a:r>
          </a:p>
        </p:txBody>
      </p:sp>
      <p:pic>
        <p:nvPicPr>
          <p:cNvPr id="6" name="Picture 5">
            <a:extLst>
              <a:ext uri="{FF2B5EF4-FFF2-40B4-BE49-F238E27FC236}">
                <a16:creationId xmlns:a16="http://schemas.microsoft.com/office/drawing/2014/main" id="{C4BDD812-A6C9-DFB1-99BD-0D2E6E20CC60}"/>
              </a:ext>
            </a:extLst>
          </p:cNvPr>
          <p:cNvPicPr>
            <a:picLocks noChangeAspect="1"/>
          </p:cNvPicPr>
          <p:nvPr/>
        </p:nvPicPr>
        <p:blipFill>
          <a:blip r:embed="rId2"/>
          <a:stretch>
            <a:fillRect/>
          </a:stretch>
        </p:blipFill>
        <p:spPr>
          <a:xfrm>
            <a:off x="604880" y="1590684"/>
            <a:ext cx="2066603" cy="4540903"/>
          </a:xfrm>
          <a:prstGeom prst="rect">
            <a:avLst/>
          </a:prstGeom>
        </p:spPr>
      </p:pic>
      <p:pic>
        <p:nvPicPr>
          <p:cNvPr id="8" name="Picture 7">
            <a:extLst>
              <a:ext uri="{FF2B5EF4-FFF2-40B4-BE49-F238E27FC236}">
                <a16:creationId xmlns:a16="http://schemas.microsoft.com/office/drawing/2014/main" id="{7633A43B-69F7-2AA0-89E9-D75645C136B3}"/>
              </a:ext>
            </a:extLst>
          </p:cNvPr>
          <p:cNvPicPr>
            <a:picLocks noChangeAspect="1"/>
          </p:cNvPicPr>
          <p:nvPr/>
        </p:nvPicPr>
        <p:blipFill>
          <a:blip r:embed="rId3"/>
          <a:stretch>
            <a:fillRect/>
          </a:stretch>
        </p:blipFill>
        <p:spPr>
          <a:xfrm>
            <a:off x="4458809" y="1590683"/>
            <a:ext cx="2117172" cy="4540903"/>
          </a:xfrm>
          <a:prstGeom prst="rect">
            <a:avLst/>
          </a:prstGeom>
        </p:spPr>
      </p:pic>
      <p:pic>
        <p:nvPicPr>
          <p:cNvPr id="12" name="Picture 11">
            <a:extLst>
              <a:ext uri="{FF2B5EF4-FFF2-40B4-BE49-F238E27FC236}">
                <a16:creationId xmlns:a16="http://schemas.microsoft.com/office/drawing/2014/main" id="{9CE465C9-B11A-CD26-1DC2-AFCF14502A31}"/>
              </a:ext>
            </a:extLst>
          </p:cNvPr>
          <p:cNvPicPr>
            <a:picLocks noChangeAspect="1"/>
          </p:cNvPicPr>
          <p:nvPr/>
        </p:nvPicPr>
        <p:blipFill>
          <a:blip r:embed="rId4"/>
          <a:stretch>
            <a:fillRect/>
          </a:stretch>
        </p:blipFill>
        <p:spPr>
          <a:xfrm>
            <a:off x="8469554" y="1590684"/>
            <a:ext cx="2117172" cy="4485697"/>
          </a:xfrm>
          <a:prstGeom prst="rect">
            <a:avLst/>
          </a:prstGeom>
        </p:spPr>
      </p:pic>
      <p:pic>
        <p:nvPicPr>
          <p:cNvPr id="16" name="Picture 15">
            <a:extLst>
              <a:ext uri="{FF2B5EF4-FFF2-40B4-BE49-F238E27FC236}">
                <a16:creationId xmlns:a16="http://schemas.microsoft.com/office/drawing/2014/main" id="{04F86838-BE9F-D240-3C64-A777AE984489}"/>
              </a:ext>
            </a:extLst>
          </p:cNvPr>
          <p:cNvPicPr>
            <a:picLocks noChangeAspect="1"/>
          </p:cNvPicPr>
          <p:nvPr/>
        </p:nvPicPr>
        <p:blipFill>
          <a:blip r:embed="rId5"/>
          <a:stretch>
            <a:fillRect/>
          </a:stretch>
        </p:blipFill>
        <p:spPr>
          <a:xfrm>
            <a:off x="109711" y="98612"/>
            <a:ext cx="775080" cy="753036"/>
          </a:xfrm>
          <a:prstGeom prst="rect">
            <a:avLst/>
          </a:prstGeom>
        </p:spPr>
      </p:pic>
      <p:sp>
        <p:nvSpPr>
          <p:cNvPr id="2" name="Footer Placeholder 1">
            <a:extLst>
              <a:ext uri="{FF2B5EF4-FFF2-40B4-BE49-F238E27FC236}">
                <a16:creationId xmlns:a16="http://schemas.microsoft.com/office/drawing/2014/main" id="{8876FA13-7C5A-4E73-734A-E49A81922AB0}"/>
              </a:ext>
            </a:extLst>
          </p:cNvPr>
          <p:cNvSpPr>
            <a:spLocks noGrp="1"/>
          </p:cNvSpPr>
          <p:nvPr>
            <p:ph type="ftr" sz="quarter" idx="11"/>
          </p:nvPr>
        </p:nvSpPr>
        <p:spPr/>
        <p:txBody>
          <a:bodyPr/>
          <a:lstStyle/>
          <a:p>
            <a:r>
              <a:rPr lang="en-US"/>
              <a:t>Laundry Service Mobile App</a:t>
            </a:r>
            <a:endParaRPr lang="en-US" dirty="0"/>
          </a:p>
        </p:txBody>
      </p:sp>
    </p:spTree>
    <p:extLst>
      <p:ext uri="{BB962C8B-B14F-4D97-AF65-F5344CB8AC3E}">
        <p14:creationId xmlns:p14="http://schemas.microsoft.com/office/powerpoint/2010/main" val="25866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1802748" y="1530866"/>
            <a:ext cx="10671048" cy="768096"/>
          </a:xfrm>
        </p:spPr>
        <p:txBody>
          <a:bodyPr vert="horz" lIns="91440" tIns="45720" rIns="91440" bIns="45720" rtlCol="0" anchor="t">
            <a:normAutofit/>
          </a:bodyPr>
          <a:lstStyle/>
          <a:p>
            <a:pPr>
              <a:lnSpc>
                <a:spcPct val="90000"/>
              </a:lnSpc>
            </a:pPr>
            <a:r>
              <a:rPr lang="en-US" sz="2800" b="1" kern="1200" cap="all" baseline="0" dirty="0">
                <a:latin typeface="+mj-lt"/>
                <a:ea typeface="+mj-ea"/>
                <a:cs typeface="+mj-cs"/>
              </a:rPr>
              <a:t>Challenges in Laundry Service App Testing</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5</a:t>
            </a:fld>
            <a:endParaRPr lang="en-US"/>
          </a:p>
        </p:txBody>
      </p:sp>
      <p:sp>
        <p:nvSpPr>
          <p:cNvPr id="31" name="Text Placeholder 1">
            <a:extLst>
              <a:ext uri="{FF2B5EF4-FFF2-40B4-BE49-F238E27FC236}">
                <a16:creationId xmlns:a16="http://schemas.microsoft.com/office/drawing/2014/main" id="{FA3E8697-E4AA-3420-564A-0E3AFDF318C8}"/>
              </a:ext>
            </a:extLst>
          </p:cNvPr>
          <p:cNvSpPr txBox="1">
            <a:spLocks/>
          </p:cNvSpPr>
          <p:nvPr/>
        </p:nvSpPr>
        <p:spPr>
          <a:xfrm>
            <a:off x="9593349" y="3888404"/>
            <a:ext cx="1920240" cy="1371600"/>
          </a:xfrm>
          <a:prstGeom prst="rect">
            <a:avLst/>
          </a:prstGeom>
          <a:noFill/>
          <a:ln>
            <a:noFill/>
          </a:ln>
        </p:spPr>
        <p:txBody>
          <a:bodyPr vert="horz" lIns="91440" tIns="45720" rIns="91440" bIns="45720" rtlCol="0" anchor="ctr">
            <a:norm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baseline="0">
                <a:solidFill>
                  <a:schemeClr val="accent6"/>
                </a:solidFill>
                <a:latin typeface="Arial" panose="020B0604020202020204" pitchFamily="34" charset="0"/>
                <a:ea typeface="+mn-ea"/>
                <a:cs typeface="Arial" panose="020B0604020202020204" pitchFamily="34" charset="0"/>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1500" kern="1200" dirty="0">
                <a:solidFill>
                  <a:schemeClr val="bg1"/>
                </a:solidFill>
                <a:latin typeface="+mn-lt"/>
                <a:ea typeface="+mn-ea"/>
                <a:cs typeface="+mn-cs"/>
              </a:rPr>
              <a:t>Performance</a:t>
            </a:r>
          </a:p>
        </p:txBody>
      </p:sp>
      <p:sp>
        <p:nvSpPr>
          <p:cNvPr id="3" name="Footer Placeholder 2">
            <a:extLst>
              <a:ext uri="{FF2B5EF4-FFF2-40B4-BE49-F238E27FC236}">
                <a16:creationId xmlns:a16="http://schemas.microsoft.com/office/drawing/2014/main" id="{1AECAAF1-4E01-7884-5DA9-8E9880AF9161}"/>
              </a:ext>
            </a:extLst>
          </p:cNvPr>
          <p:cNvSpPr>
            <a:spLocks noGrp="1"/>
          </p:cNvSpPr>
          <p:nvPr>
            <p:ph type="ftr" sz="quarter" idx="11"/>
          </p:nvPr>
        </p:nvSpPr>
        <p:spPr/>
        <p:txBody>
          <a:bodyPr/>
          <a:lstStyle/>
          <a:p>
            <a:r>
              <a:rPr lang="en-US"/>
              <a:t>Laundry Service Mobile App</a:t>
            </a:r>
            <a:endParaRPr lang="en-US" dirty="0"/>
          </a:p>
        </p:txBody>
      </p:sp>
      <p:sp>
        <p:nvSpPr>
          <p:cNvPr id="10" name="TextBox 9">
            <a:extLst>
              <a:ext uri="{FF2B5EF4-FFF2-40B4-BE49-F238E27FC236}">
                <a16:creationId xmlns:a16="http://schemas.microsoft.com/office/drawing/2014/main" id="{A105E5BD-9553-281E-CDE6-2192B7BEC56B}"/>
              </a:ext>
            </a:extLst>
          </p:cNvPr>
          <p:cNvSpPr txBox="1"/>
          <p:nvPr/>
        </p:nvSpPr>
        <p:spPr>
          <a:xfrm>
            <a:off x="7645161" y="4314010"/>
            <a:ext cx="6094562" cy="369332"/>
          </a:xfrm>
          <a:prstGeom prst="rect">
            <a:avLst/>
          </a:prstGeom>
          <a:noFill/>
        </p:spPr>
        <p:txBody>
          <a:bodyPr wrap="square">
            <a:spAutoFit/>
          </a:bodyPr>
          <a:lstStyle/>
          <a:p>
            <a:pPr>
              <a:spcAft>
                <a:spcPts val="600"/>
              </a:spcAft>
            </a:pPr>
            <a:r>
              <a:rPr lang="en-US" kern="1200" dirty="0">
                <a:solidFill>
                  <a:schemeClr val="bg1"/>
                </a:solidFill>
                <a:latin typeface="+mn-lt"/>
                <a:ea typeface="+mn-ea"/>
                <a:cs typeface="+mn-cs"/>
              </a:rPr>
              <a:t>Integration</a:t>
            </a:r>
          </a:p>
        </p:txBody>
      </p:sp>
      <p:sp>
        <p:nvSpPr>
          <p:cNvPr id="13" name="TextBox 12">
            <a:extLst>
              <a:ext uri="{FF2B5EF4-FFF2-40B4-BE49-F238E27FC236}">
                <a16:creationId xmlns:a16="http://schemas.microsoft.com/office/drawing/2014/main" id="{F02732BC-4F9C-43E6-35FB-A1F2F5043813}"/>
              </a:ext>
            </a:extLst>
          </p:cNvPr>
          <p:cNvSpPr txBox="1"/>
          <p:nvPr/>
        </p:nvSpPr>
        <p:spPr>
          <a:xfrm>
            <a:off x="5770485" y="4314010"/>
            <a:ext cx="6871316" cy="369332"/>
          </a:xfrm>
          <a:prstGeom prst="rect">
            <a:avLst/>
          </a:prstGeom>
          <a:noFill/>
        </p:spPr>
        <p:txBody>
          <a:bodyPr wrap="square">
            <a:spAutoFit/>
          </a:bodyPr>
          <a:lstStyle/>
          <a:p>
            <a:pPr>
              <a:spcAft>
                <a:spcPts val="600"/>
              </a:spcAft>
            </a:pPr>
            <a:r>
              <a:rPr lang="en-US" kern="1200" dirty="0">
                <a:solidFill>
                  <a:schemeClr val="bg1"/>
                </a:solidFill>
                <a:latin typeface="+mn-lt"/>
                <a:ea typeface="+mn-ea"/>
                <a:cs typeface="+mn-cs"/>
              </a:rPr>
              <a:t>Unit</a:t>
            </a:r>
          </a:p>
        </p:txBody>
      </p:sp>
      <p:sp>
        <p:nvSpPr>
          <p:cNvPr id="15" name="TextBox 14">
            <a:extLst>
              <a:ext uri="{FF2B5EF4-FFF2-40B4-BE49-F238E27FC236}">
                <a16:creationId xmlns:a16="http://schemas.microsoft.com/office/drawing/2014/main" id="{9D0E79C8-3D8A-5DE4-B71B-A2C36BCB2576}"/>
              </a:ext>
            </a:extLst>
          </p:cNvPr>
          <p:cNvSpPr txBox="1"/>
          <p:nvPr/>
        </p:nvSpPr>
        <p:spPr>
          <a:xfrm>
            <a:off x="3272165" y="4314010"/>
            <a:ext cx="6871316" cy="369332"/>
          </a:xfrm>
          <a:prstGeom prst="rect">
            <a:avLst/>
          </a:prstGeom>
          <a:noFill/>
        </p:spPr>
        <p:txBody>
          <a:bodyPr wrap="square">
            <a:spAutoFit/>
          </a:bodyPr>
          <a:lstStyle/>
          <a:p>
            <a:pPr>
              <a:spcAft>
                <a:spcPts val="600"/>
              </a:spcAft>
            </a:pPr>
            <a:r>
              <a:rPr lang="en-US" kern="1200" dirty="0">
                <a:latin typeface="+mn-lt"/>
                <a:ea typeface="+mn-ea"/>
                <a:cs typeface="+mn-cs"/>
              </a:rPr>
              <a:t>Functional</a:t>
            </a:r>
          </a:p>
        </p:txBody>
      </p:sp>
      <p:sp>
        <p:nvSpPr>
          <p:cNvPr id="17" name="TextBox 16">
            <a:extLst>
              <a:ext uri="{FF2B5EF4-FFF2-40B4-BE49-F238E27FC236}">
                <a16:creationId xmlns:a16="http://schemas.microsoft.com/office/drawing/2014/main" id="{BE9B2DE3-77A3-CD79-DAF0-91BA7579041E}"/>
              </a:ext>
            </a:extLst>
          </p:cNvPr>
          <p:cNvSpPr txBox="1"/>
          <p:nvPr/>
        </p:nvSpPr>
        <p:spPr>
          <a:xfrm>
            <a:off x="927627" y="4212566"/>
            <a:ext cx="6871316" cy="723275"/>
          </a:xfrm>
          <a:prstGeom prst="rect">
            <a:avLst/>
          </a:prstGeom>
          <a:noFill/>
        </p:spPr>
        <p:txBody>
          <a:bodyPr wrap="square">
            <a:spAutoFit/>
          </a:bodyPr>
          <a:lstStyle/>
          <a:p>
            <a:pPr>
              <a:spcAft>
                <a:spcPts val="600"/>
              </a:spcAft>
            </a:pPr>
            <a:r>
              <a:rPr lang="en-US" kern="1200" dirty="0">
                <a:solidFill>
                  <a:schemeClr val="bg1"/>
                </a:solidFill>
                <a:latin typeface="+mn-lt"/>
                <a:ea typeface="+mn-ea"/>
                <a:cs typeface="+mn-cs"/>
              </a:rPr>
              <a:t>Regression</a:t>
            </a:r>
          </a:p>
          <a:p>
            <a:pPr>
              <a:spcAft>
                <a:spcPts val="600"/>
              </a:spcAft>
            </a:pPr>
            <a:r>
              <a:rPr lang="en-US" kern="1200" dirty="0">
                <a:solidFill>
                  <a:schemeClr val="bg1"/>
                </a:solidFill>
                <a:latin typeface="+mn-lt"/>
                <a:ea typeface="+mn-ea"/>
                <a:cs typeface="+mn-cs"/>
              </a:rPr>
              <a:t> SANTOSHI​</a:t>
            </a:r>
          </a:p>
        </p:txBody>
      </p:sp>
      <p:pic>
        <p:nvPicPr>
          <p:cNvPr id="2" name="Picture 1">
            <a:extLst>
              <a:ext uri="{FF2B5EF4-FFF2-40B4-BE49-F238E27FC236}">
                <a16:creationId xmlns:a16="http://schemas.microsoft.com/office/drawing/2014/main" id="{442632C4-B259-CF03-B467-C6BBC3D9623E}"/>
              </a:ext>
            </a:extLst>
          </p:cNvPr>
          <p:cNvPicPr>
            <a:picLocks noChangeAspect="1"/>
          </p:cNvPicPr>
          <p:nvPr/>
        </p:nvPicPr>
        <p:blipFill>
          <a:blip r:embed="rId2"/>
          <a:stretch>
            <a:fillRect/>
          </a:stretch>
        </p:blipFill>
        <p:spPr>
          <a:xfrm>
            <a:off x="109711" y="98612"/>
            <a:ext cx="775080" cy="753036"/>
          </a:xfrm>
          <a:prstGeom prst="rect">
            <a:avLst/>
          </a:prstGeom>
        </p:spPr>
      </p:pic>
    </p:spTree>
    <p:extLst>
      <p:ext uri="{BB962C8B-B14F-4D97-AF65-F5344CB8AC3E}">
        <p14:creationId xmlns:p14="http://schemas.microsoft.com/office/powerpoint/2010/main" val="201193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74352" y="1600199"/>
            <a:ext cx="9434118" cy="1454085"/>
          </a:xfrm>
        </p:spPr>
        <p:txBody>
          <a:bodyPr>
            <a:normAutofit/>
          </a:bodyPr>
          <a:lstStyle/>
          <a:p>
            <a:pPr lvl="0"/>
            <a:r>
              <a:rPr lang="en-US" sz="4500" dirty="0"/>
              <a:t> Test Automation Tools for Mobile Apps</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idx="1"/>
          </p:nvPr>
        </p:nvSpPr>
        <p:spPr>
          <a:xfrm>
            <a:off x="1594027" y="4183333"/>
            <a:ext cx="2933150" cy="854829"/>
          </a:xfrm>
        </p:spPr>
        <p:txBody>
          <a:bodyPr/>
          <a:lstStyle/>
          <a:p>
            <a:pPr lvl="0"/>
            <a:r>
              <a:rPr lang="en-US" sz="2000" dirty="0">
                <a:solidFill>
                  <a:schemeClr val="bg1"/>
                </a:solidFill>
              </a:rPr>
              <a:t>Junit Environment setup</a:t>
            </a:r>
          </a:p>
        </p:txBody>
      </p:sp>
      <p:sp>
        <p:nvSpPr>
          <p:cNvPr id="2" name="Text Placeholder 56">
            <a:extLst>
              <a:ext uri="{FF2B5EF4-FFF2-40B4-BE49-F238E27FC236}">
                <a16:creationId xmlns:a16="http://schemas.microsoft.com/office/drawing/2014/main" id="{7AA76870-0970-9A5F-AB49-7F9CC1384EC5}"/>
              </a:ext>
            </a:extLst>
          </p:cNvPr>
          <p:cNvSpPr txBox="1">
            <a:spLocks/>
          </p:cNvSpPr>
          <p:nvPr/>
        </p:nvSpPr>
        <p:spPr>
          <a:xfrm>
            <a:off x="7040085" y="4174366"/>
            <a:ext cx="2368374" cy="863796"/>
          </a:xfrm>
          <a:prstGeom prst="rect">
            <a:avLst/>
          </a:prstGeom>
          <a:solidFill>
            <a:schemeClr val="accent1"/>
          </a:solidFill>
          <a:ln>
            <a:noFill/>
          </a:ln>
        </p:spPr>
        <p:txBody>
          <a:bodyPr vert="horz" lIns="0" tIns="0" rIns="0" bIns="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a:solidFill>
                  <a:schemeClr val="bg1"/>
                </a:solidFill>
              </a:rPr>
              <a:t>Android Studio</a:t>
            </a:r>
          </a:p>
        </p:txBody>
      </p:sp>
      <p:sp>
        <p:nvSpPr>
          <p:cNvPr id="4" name="Arrow: Notched Right 3">
            <a:extLst>
              <a:ext uri="{FF2B5EF4-FFF2-40B4-BE49-F238E27FC236}">
                <a16:creationId xmlns:a16="http://schemas.microsoft.com/office/drawing/2014/main" id="{0FC8FC59-27A6-30FA-BD6A-028753BF6FF2}"/>
              </a:ext>
            </a:extLst>
          </p:cNvPr>
          <p:cNvSpPr/>
          <p:nvPr/>
        </p:nvSpPr>
        <p:spPr>
          <a:xfrm>
            <a:off x="4882678" y="4359734"/>
            <a:ext cx="1801906" cy="493059"/>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FDF8F71-952A-438F-146A-705DE01A1CFB}"/>
              </a:ext>
            </a:extLst>
          </p:cNvPr>
          <p:cNvPicPr>
            <a:picLocks noChangeAspect="1"/>
          </p:cNvPicPr>
          <p:nvPr/>
        </p:nvPicPr>
        <p:blipFill>
          <a:blip r:embed="rId2"/>
          <a:stretch>
            <a:fillRect/>
          </a:stretch>
        </p:blipFill>
        <p:spPr>
          <a:xfrm>
            <a:off x="109711" y="98612"/>
            <a:ext cx="775080" cy="753036"/>
          </a:xfrm>
          <a:prstGeom prst="rect">
            <a:avLst/>
          </a:prstGeom>
        </p:spPr>
      </p:pic>
    </p:spTree>
    <p:extLst>
      <p:ext uri="{BB962C8B-B14F-4D97-AF65-F5344CB8AC3E}">
        <p14:creationId xmlns:p14="http://schemas.microsoft.com/office/powerpoint/2010/main" val="250288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2ACB1B-1AD2-8560-768E-49FED20CCFA2}"/>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Title 1">
            <a:extLst>
              <a:ext uri="{FF2B5EF4-FFF2-40B4-BE49-F238E27FC236}">
                <a16:creationId xmlns:a16="http://schemas.microsoft.com/office/drawing/2014/main" id="{4F8815B0-D756-8A46-7634-7C9D0ACAEA23}"/>
              </a:ext>
            </a:extLst>
          </p:cNvPr>
          <p:cNvSpPr txBox="1">
            <a:spLocks/>
          </p:cNvSpPr>
          <p:nvPr/>
        </p:nvSpPr>
        <p:spPr>
          <a:xfrm>
            <a:off x="765604" y="499715"/>
            <a:ext cx="9668667" cy="1282936"/>
          </a:xfrm>
          <a:prstGeom prst="rect">
            <a:avLst/>
          </a:prstGeom>
        </p:spPr>
        <p:txBody>
          <a:bodyPr>
            <a:normAutofit fontScale="975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US" sz="3600" dirty="0"/>
              <a:t>Sample Test Cases for Laundry App</a:t>
            </a:r>
          </a:p>
        </p:txBody>
      </p:sp>
      <p:pic>
        <p:nvPicPr>
          <p:cNvPr id="5" name="Picture 4">
            <a:extLst>
              <a:ext uri="{FF2B5EF4-FFF2-40B4-BE49-F238E27FC236}">
                <a16:creationId xmlns:a16="http://schemas.microsoft.com/office/drawing/2014/main" id="{448B99DE-25D9-ED4E-C9E4-7F266BE52B1F}"/>
              </a:ext>
            </a:extLst>
          </p:cNvPr>
          <p:cNvPicPr>
            <a:picLocks noChangeAspect="1"/>
          </p:cNvPicPr>
          <p:nvPr/>
        </p:nvPicPr>
        <p:blipFill>
          <a:blip r:embed="rId2"/>
          <a:stretch>
            <a:fillRect/>
          </a:stretch>
        </p:blipFill>
        <p:spPr>
          <a:xfrm>
            <a:off x="990240" y="1782650"/>
            <a:ext cx="9596486" cy="4957441"/>
          </a:xfrm>
          <a:prstGeom prst="rect">
            <a:avLst/>
          </a:prstGeom>
        </p:spPr>
      </p:pic>
      <p:pic>
        <p:nvPicPr>
          <p:cNvPr id="7" name="Picture 6">
            <a:extLst>
              <a:ext uri="{FF2B5EF4-FFF2-40B4-BE49-F238E27FC236}">
                <a16:creationId xmlns:a16="http://schemas.microsoft.com/office/drawing/2014/main" id="{F3B4C281-03F9-F63D-664B-68130397D4D9}"/>
              </a:ext>
            </a:extLst>
          </p:cNvPr>
          <p:cNvPicPr>
            <a:picLocks noChangeAspect="1"/>
          </p:cNvPicPr>
          <p:nvPr/>
        </p:nvPicPr>
        <p:blipFill>
          <a:blip r:embed="rId3"/>
          <a:stretch>
            <a:fillRect/>
          </a:stretch>
        </p:blipFill>
        <p:spPr>
          <a:xfrm>
            <a:off x="109711" y="98612"/>
            <a:ext cx="775080" cy="753036"/>
          </a:xfrm>
          <a:prstGeom prst="rect">
            <a:avLst/>
          </a:prstGeom>
        </p:spPr>
      </p:pic>
      <p:sp>
        <p:nvSpPr>
          <p:cNvPr id="2" name="Footer Placeholder 1">
            <a:extLst>
              <a:ext uri="{FF2B5EF4-FFF2-40B4-BE49-F238E27FC236}">
                <a16:creationId xmlns:a16="http://schemas.microsoft.com/office/drawing/2014/main" id="{E94D78E8-C509-A6C2-5C05-F5ED16319EF3}"/>
              </a:ext>
            </a:extLst>
          </p:cNvPr>
          <p:cNvSpPr>
            <a:spLocks noGrp="1"/>
          </p:cNvSpPr>
          <p:nvPr>
            <p:ph type="ftr" sz="quarter" idx="11"/>
          </p:nvPr>
        </p:nvSpPr>
        <p:spPr/>
        <p:txBody>
          <a:bodyPr/>
          <a:lstStyle/>
          <a:p>
            <a:r>
              <a:rPr lang="en-US"/>
              <a:t>Laundry Service Mobile App</a:t>
            </a:r>
            <a:endParaRPr lang="en-US" dirty="0"/>
          </a:p>
        </p:txBody>
      </p:sp>
    </p:spTree>
    <p:extLst>
      <p:ext uri="{BB962C8B-B14F-4D97-AF65-F5344CB8AC3E}">
        <p14:creationId xmlns:p14="http://schemas.microsoft.com/office/powerpoint/2010/main" val="47785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2ACB1B-1AD2-8560-768E-49FED20CCFA2}"/>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4" name="Title 1">
            <a:extLst>
              <a:ext uri="{FF2B5EF4-FFF2-40B4-BE49-F238E27FC236}">
                <a16:creationId xmlns:a16="http://schemas.microsoft.com/office/drawing/2014/main" id="{4F8815B0-D756-8A46-7634-7C9D0ACAEA23}"/>
              </a:ext>
            </a:extLst>
          </p:cNvPr>
          <p:cNvSpPr txBox="1">
            <a:spLocks/>
          </p:cNvSpPr>
          <p:nvPr/>
        </p:nvSpPr>
        <p:spPr>
          <a:xfrm>
            <a:off x="501192" y="236377"/>
            <a:ext cx="11189615" cy="715966"/>
          </a:xfrm>
          <a:prstGeom prst="rect">
            <a:avLst/>
          </a:prstGeom>
        </p:spPr>
        <p:txBody>
          <a:bodyPr>
            <a:normAutofit fontScale="975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US" sz="3600" dirty="0"/>
              <a:t>Case Study: Successful Automation</a:t>
            </a:r>
          </a:p>
        </p:txBody>
      </p:sp>
      <p:pic>
        <p:nvPicPr>
          <p:cNvPr id="5" name="Picture 4">
            <a:extLst>
              <a:ext uri="{FF2B5EF4-FFF2-40B4-BE49-F238E27FC236}">
                <a16:creationId xmlns:a16="http://schemas.microsoft.com/office/drawing/2014/main" id="{C143C809-7F8A-8F37-7AEB-EFF9B0C4B7BC}"/>
              </a:ext>
            </a:extLst>
          </p:cNvPr>
          <p:cNvPicPr>
            <a:picLocks noChangeAspect="1"/>
          </p:cNvPicPr>
          <p:nvPr/>
        </p:nvPicPr>
        <p:blipFill>
          <a:blip r:embed="rId2"/>
          <a:srcRect t="4309" b="4309"/>
          <a:stretch/>
        </p:blipFill>
        <p:spPr>
          <a:xfrm>
            <a:off x="965150" y="1173166"/>
            <a:ext cx="10261700" cy="5274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6CEBFA4C-FFC8-CA39-74E0-2541D905068E}"/>
              </a:ext>
            </a:extLst>
          </p:cNvPr>
          <p:cNvSpPr/>
          <p:nvPr/>
        </p:nvSpPr>
        <p:spPr>
          <a:xfrm>
            <a:off x="1300899" y="4392891"/>
            <a:ext cx="3799002" cy="1687398"/>
          </a:xfrm>
          <a:prstGeom prst="round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1396EC5-E4D0-C9D9-44CA-873BEDCB435F}"/>
              </a:ext>
            </a:extLst>
          </p:cNvPr>
          <p:cNvPicPr>
            <a:picLocks noChangeAspect="1"/>
          </p:cNvPicPr>
          <p:nvPr/>
        </p:nvPicPr>
        <p:blipFill>
          <a:blip r:embed="rId3"/>
          <a:stretch>
            <a:fillRect/>
          </a:stretch>
        </p:blipFill>
        <p:spPr>
          <a:xfrm>
            <a:off x="109711" y="98612"/>
            <a:ext cx="775080" cy="753036"/>
          </a:xfrm>
          <a:prstGeom prst="rect">
            <a:avLst/>
          </a:prstGeom>
        </p:spPr>
      </p:pic>
      <p:sp>
        <p:nvSpPr>
          <p:cNvPr id="2" name="Footer Placeholder 1">
            <a:extLst>
              <a:ext uri="{FF2B5EF4-FFF2-40B4-BE49-F238E27FC236}">
                <a16:creationId xmlns:a16="http://schemas.microsoft.com/office/drawing/2014/main" id="{0F9C3306-BD28-FC72-AA8E-41CFDFD8BA8F}"/>
              </a:ext>
            </a:extLst>
          </p:cNvPr>
          <p:cNvSpPr>
            <a:spLocks noGrp="1"/>
          </p:cNvSpPr>
          <p:nvPr>
            <p:ph type="ftr" sz="quarter" idx="11"/>
          </p:nvPr>
        </p:nvSpPr>
        <p:spPr/>
        <p:txBody>
          <a:bodyPr/>
          <a:lstStyle/>
          <a:p>
            <a:r>
              <a:rPr lang="en-US"/>
              <a:t>Laundry Service Mobile App</a:t>
            </a:r>
            <a:endParaRPr lang="en-US" dirty="0"/>
          </a:p>
        </p:txBody>
      </p:sp>
    </p:spTree>
    <p:extLst>
      <p:ext uri="{BB962C8B-B14F-4D97-AF65-F5344CB8AC3E}">
        <p14:creationId xmlns:p14="http://schemas.microsoft.com/office/powerpoint/2010/main" val="279447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2ACB1B-1AD2-8560-768E-49FED20CCFA2}"/>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4" name="Title 1">
            <a:extLst>
              <a:ext uri="{FF2B5EF4-FFF2-40B4-BE49-F238E27FC236}">
                <a16:creationId xmlns:a16="http://schemas.microsoft.com/office/drawing/2014/main" id="{4F8815B0-D756-8A46-7634-7C9D0ACAEA23}"/>
              </a:ext>
            </a:extLst>
          </p:cNvPr>
          <p:cNvSpPr txBox="1">
            <a:spLocks/>
          </p:cNvSpPr>
          <p:nvPr/>
        </p:nvSpPr>
        <p:spPr>
          <a:xfrm>
            <a:off x="501192" y="236377"/>
            <a:ext cx="11189615" cy="715966"/>
          </a:xfrm>
          <a:prstGeom prst="rect">
            <a:avLst/>
          </a:prstGeom>
        </p:spPr>
        <p:txBody>
          <a:bodyPr>
            <a:normAutofit fontScale="975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US" sz="3600" dirty="0"/>
              <a:t>Manual Testing</a:t>
            </a:r>
          </a:p>
        </p:txBody>
      </p:sp>
      <p:pic>
        <p:nvPicPr>
          <p:cNvPr id="5" name="Picture 4">
            <a:extLst>
              <a:ext uri="{FF2B5EF4-FFF2-40B4-BE49-F238E27FC236}">
                <a16:creationId xmlns:a16="http://schemas.microsoft.com/office/drawing/2014/main" id="{C143C809-7F8A-8F37-7AEB-EFF9B0C4B7BC}"/>
              </a:ext>
            </a:extLst>
          </p:cNvPr>
          <p:cNvPicPr>
            <a:picLocks noChangeAspect="1"/>
          </p:cNvPicPr>
          <p:nvPr/>
        </p:nvPicPr>
        <p:blipFill>
          <a:blip r:embed="rId2"/>
          <a:srcRect l="477" r="477"/>
          <a:stretch/>
        </p:blipFill>
        <p:spPr>
          <a:xfrm>
            <a:off x="965150" y="1173166"/>
            <a:ext cx="10261700" cy="5274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91396EC5-E4D0-C9D9-44CA-873BEDCB435F}"/>
              </a:ext>
            </a:extLst>
          </p:cNvPr>
          <p:cNvPicPr>
            <a:picLocks noChangeAspect="1"/>
          </p:cNvPicPr>
          <p:nvPr/>
        </p:nvPicPr>
        <p:blipFill>
          <a:blip r:embed="rId3"/>
          <a:stretch>
            <a:fillRect/>
          </a:stretch>
        </p:blipFill>
        <p:spPr>
          <a:xfrm>
            <a:off x="109711" y="98612"/>
            <a:ext cx="775080" cy="753036"/>
          </a:xfrm>
          <a:prstGeom prst="rect">
            <a:avLst/>
          </a:prstGeom>
        </p:spPr>
      </p:pic>
      <p:sp>
        <p:nvSpPr>
          <p:cNvPr id="9" name="Footer Placeholder 8">
            <a:extLst>
              <a:ext uri="{FF2B5EF4-FFF2-40B4-BE49-F238E27FC236}">
                <a16:creationId xmlns:a16="http://schemas.microsoft.com/office/drawing/2014/main" id="{C1669002-D3BC-850D-6092-1F6FD67764AC}"/>
              </a:ext>
            </a:extLst>
          </p:cNvPr>
          <p:cNvSpPr>
            <a:spLocks noGrp="1"/>
          </p:cNvSpPr>
          <p:nvPr>
            <p:ph type="ftr" sz="quarter" idx="11"/>
          </p:nvPr>
        </p:nvSpPr>
        <p:spPr/>
        <p:txBody>
          <a:bodyPr/>
          <a:lstStyle/>
          <a:p>
            <a:r>
              <a:rPr lang="en-US"/>
              <a:t>Laundry Service Mobile App</a:t>
            </a:r>
            <a:endParaRPr lang="en-US" dirty="0"/>
          </a:p>
        </p:txBody>
      </p:sp>
    </p:spTree>
    <p:extLst>
      <p:ext uri="{BB962C8B-B14F-4D97-AF65-F5344CB8AC3E}">
        <p14:creationId xmlns:p14="http://schemas.microsoft.com/office/powerpoint/2010/main" val="195556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Wood Type</Template>
  <TotalTime>212</TotalTime>
  <Words>262</Words>
  <Application>Microsoft Office PowerPoint</Application>
  <PresentationFormat>Widescreen</PresentationFormat>
  <Paragraphs>64</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Rockwell</vt:lpstr>
      <vt:lpstr>Rockwell Condensed</vt:lpstr>
      <vt:lpstr>Rockwell Extra Bold</vt:lpstr>
      <vt:lpstr>Söhne</vt:lpstr>
      <vt:lpstr>Wingdings</vt:lpstr>
      <vt:lpstr>Wood Type</vt:lpstr>
      <vt:lpstr>Automation Testing for Laundry Service Mobile App </vt:lpstr>
      <vt:lpstr>AGENDA</vt:lpstr>
      <vt:lpstr>Introduction</vt:lpstr>
      <vt:lpstr>PowerPoint Presentation</vt:lpstr>
      <vt:lpstr>Challenges in Laundry Service App Testing</vt:lpstr>
      <vt:lpstr> Test Automation Tools for Mobile Apps</vt:lpstr>
      <vt:lpstr>PowerPoint Presentation</vt:lpstr>
      <vt:lpstr>PowerPoint Presentation</vt:lpstr>
      <vt:lpstr>PowerPoint Presentation</vt:lpstr>
      <vt:lpstr>Future of Mobile App Testing</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Testing for Laundry Service Mobile App</dc:title>
  <dc:subject/>
  <dc:creator>Mohon</dc:creator>
  <cp:lastModifiedBy>Mr Mehedi</cp:lastModifiedBy>
  <cp:revision>15</cp:revision>
  <dcterms:created xsi:type="dcterms:W3CDTF">2024-01-03T16:20:10Z</dcterms:created>
  <dcterms:modified xsi:type="dcterms:W3CDTF">2024-01-13T06:58:50Z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